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Dela Gothic One"/>
      <p:regular r:id="rId16"/>
    </p:embeddedFont>
    <p:embeddedFont>
      <p:font typeface="DM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m/S4kSjoVAvWSoefKeVCb86qw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DMSans-regular.fntdata"/><Relationship Id="rId16" Type="http://schemas.openxmlformats.org/officeDocument/2006/relationships/font" Target="fonts/DelaGothicOne-regular.fntdata"/><Relationship Id="rId5" Type="http://schemas.openxmlformats.org/officeDocument/2006/relationships/slide" Target="slides/slide1.xml"/><Relationship Id="rId19" Type="http://schemas.openxmlformats.org/officeDocument/2006/relationships/font" Target="fonts/DMSans-italic.fntdata"/><Relationship Id="rId6" Type="http://schemas.openxmlformats.org/officeDocument/2006/relationships/slide" Target="slides/slide2.xml"/><Relationship Id="rId18" Type="http://schemas.openxmlformats.org/officeDocument/2006/relationships/font" Target="fonts/DM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565525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660900" y="0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3896975"/>
            <a:ext cx="3565525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1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88181" y="864632"/>
            <a:ext cx="7767637" cy="2586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050"/>
              <a:buFont typeface="Dela Gothic One"/>
              <a:buNone/>
            </a:pPr>
            <a:r>
              <a:rPr b="0" i="0" lang="en-US" sz="40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HUELLAS EN PELIGRO: Razas con Mayor Riesgo de Abandono en Manizales-Caldas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688181" y="3746540"/>
            <a:ext cx="7767637" cy="125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b="0" i="0" lang="en-US" sz="15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El abandono de animales domésticos es una problemática creciente en Manizales, Caldas. Factores como el desconocimiento sobre la tenencia responsable, problemas económicos y la falta de regulación efectiva han llevado a un aumento en la cantidad de perros y gatos abandonados.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688181" y="5226368"/>
            <a:ext cx="7767637" cy="1573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b="0" i="0" lang="en-US" sz="15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Este estudio busca analizar la incidencia del abandono en función de las razas más afectadas en la ciudad, empleando modelos de aprendizaje automático no supervisados. A través de la agrupación y clasificación de datos sobre animales rescatados, se pretende identificar tendencias que ayuden a comprender qué razas están en mayor riesgo.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688181" y="7035522"/>
            <a:ext cx="314563" cy="314563"/>
          </a:xfrm>
          <a:prstGeom prst="roundRect">
            <a:avLst>
              <a:gd fmla="val 29065992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801" y="7043142"/>
            <a:ext cx="299323" cy="29932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/>
          <p:nvPr/>
        </p:nvSpPr>
        <p:spPr>
          <a:xfrm>
            <a:off x="1100971" y="7020877"/>
            <a:ext cx="3792762" cy="836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05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00"/>
              <a:buFont typeface="DM Sans"/>
              <a:buNone/>
            </a:pPr>
            <a:r>
              <a:rPr b="1" i="0" lang="en-US" sz="19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por KATHERIN FLOREZ LOPEZ y</a:t>
            </a:r>
            <a:endParaRPr/>
          </a:p>
          <a:p>
            <a:pPr indent="0" lvl="0" marL="0" marR="0" rtl="0" algn="l">
              <a:lnSpc>
                <a:spcPct val="142105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00"/>
              <a:buFont typeface="DM Sans"/>
              <a:buNone/>
            </a:pPr>
            <a:r>
              <a:rPr b="1" i="0" lang="en-US" sz="19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VIVIANA ANDREA FLOREZ LOPEZ 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/>
          <p:nvPr/>
        </p:nvSpPr>
        <p:spPr>
          <a:xfrm>
            <a:off x="758309" y="711875"/>
            <a:ext cx="13113782" cy="106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HISTORIA DE RAMONSITO </a:t>
            </a:r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3160395" y="3499842"/>
            <a:ext cx="4957405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2791539" y="4385191"/>
            <a:ext cx="304681" cy="380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Calibri"/>
              <a:buNone/>
            </a:pPr>
            <a:r>
              <a:t/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5346024" y="4397454"/>
            <a:ext cx="6783771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3884414" y="5282803"/>
            <a:ext cx="304681" cy="380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Calibri"/>
              <a:buNone/>
            </a:pPr>
            <a:r>
              <a:t/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7531774" y="5183624"/>
            <a:ext cx="6232089" cy="789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rgbClr val="FFE5E5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758309" y="6111597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7051" y="3856077"/>
            <a:ext cx="4187326" cy="383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282" y="1627763"/>
            <a:ext cx="4509323" cy="383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6461" y="2725014"/>
            <a:ext cx="4509324" cy="384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/>
          <p:nvPr/>
        </p:nvSpPr>
        <p:spPr>
          <a:xfrm>
            <a:off x="758309" y="711875"/>
            <a:ext cx="13113782" cy="106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HISTORIA DE COROZO </a:t>
            </a:r>
            <a:endParaRPr/>
          </a:p>
        </p:txBody>
      </p:sp>
      <p:sp>
        <p:nvSpPr>
          <p:cNvPr id="215" name="Google Shape;215;p11"/>
          <p:cNvSpPr/>
          <p:nvPr/>
        </p:nvSpPr>
        <p:spPr>
          <a:xfrm>
            <a:off x="3160395" y="3499842"/>
            <a:ext cx="4957405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2791539" y="4385191"/>
            <a:ext cx="304681" cy="380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Calibri"/>
              <a:buNone/>
            </a:pPr>
            <a:r>
              <a:t/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5346024" y="4397454"/>
            <a:ext cx="6783771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3884414" y="5282803"/>
            <a:ext cx="304681" cy="380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Calibri"/>
              <a:buNone/>
            </a:pPr>
            <a:r>
              <a:t/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7531774" y="5183624"/>
            <a:ext cx="6232089" cy="789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rgbClr val="FFE5E5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758309" y="6111597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537" y="1836823"/>
            <a:ext cx="6232089" cy="585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0948" y="1836823"/>
            <a:ext cx="4787949" cy="5858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/>
          <p:nvPr/>
        </p:nvSpPr>
        <p:spPr>
          <a:xfrm>
            <a:off x="758309" y="1758791"/>
            <a:ext cx="131137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en-US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Planteamiento del Problema: Abandono Animal en Manizales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758309" y="3725704"/>
            <a:ext cx="3727490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Factores Económicos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58309" y="4298513"/>
            <a:ext cx="629257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Muchas familias adoptan mascotas sin considerar los costos de alimentación y atención veterinaria, lo que puede ser insostenible para hogares de bajos recursos.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7587139" y="3725704"/>
            <a:ext cx="3209568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Falta de Educación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7587139" y="4298513"/>
            <a:ext cx="629257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La falta de educación sobre la tenencia responsable y la insuficiencia de programas de esterilización agravan la situación, generando sobrepoblación de animales sin hogar.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758309" y="5777270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El abandono animal no solo vulnera los derechos de los animales, sino que también genera un impacto económico para la ciudad, requiriendo recursos para control poblacional y atención veterinaria.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6193750" y="562808"/>
            <a:ext cx="7729299" cy="1994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150"/>
              <a:buFont typeface="Dela Gothic One"/>
              <a:buNone/>
            </a:pPr>
            <a:r>
              <a:rPr b="0" i="0" lang="en-US" sz="41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Objetivo General: Identificar Razas en Riesgo</a:t>
            </a:r>
            <a:endParaRPr b="0" i="0" sz="4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6193750" y="3087410"/>
            <a:ext cx="454700" cy="454700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6261497" y="3115270"/>
            <a:ext cx="319088" cy="39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00"/>
              <a:buFont typeface="Dela Gothic One"/>
              <a:buNone/>
            </a:pPr>
            <a:r>
              <a:rPr b="0" i="0" lang="en-US" sz="25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6850499" y="3087410"/>
            <a:ext cx="2726650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50"/>
              <a:buFont typeface="Dela Gothic One"/>
              <a:buNone/>
            </a:pPr>
            <a:r>
              <a:rPr b="0" i="0" lang="en-US" sz="20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Análisis de Datos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6850499" y="3541038"/>
            <a:ext cx="3106936" cy="2263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0"/>
              <a:buFont typeface="DM Sans"/>
              <a:buNone/>
            </a:pPr>
            <a:r>
              <a:rPr b="0" i="0" lang="en-US" sz="15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Aplicar modelos de aprendizaje automático no supervisados para clasificar y analizar patrones en el abandono de perros y gatos en la ciudad, identificando las razas más afectadas.</a:t>
            </a:r>
            <a:endParaRPr b="0" i="0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0159484" y="3087410"/>
            <a:ext cx="454700" cy="454700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10227231" y="3115270"/>
            <a:ext cx="319088" cy="39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00"/>
              <a:buFont typeface="Dela Gothic One"/>
              <a:buNone/>
            </a:pPr>
            <a:r>
              <a:rPr b="0" i="0" lang="en-US" sz="25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0816233" y="3087410"/>
            <a:ext cx="3106936" cy="66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50"/>
              <a:buFont typeface="Dela Gothic One"/>
              <a:buNone/>
            </a:pPr>
            <a:r>
              <a:rPr b="0" i="0" lang="en-US" sz="20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Factores Asociados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10816233" y="3873460"/>
            <a:ext cx="3106936" cy="1940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0"/>
              <a:buFont typeface="DM Sans"/>
              <a:buNone/>
            </a:pPr>
            <a:r>
              <a:rPr b="0" i="0" lang="en-US" sz="15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Determinar factores asociados al abandono como características sociodemográficas, tendencias de adopción y percepciones de los dueños respecto a ciertas razas.</a:t>
            </a:r>
            <a:endParaRPr b="0" i="0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6193750" y="6243042"/>
            <a:ext cx="454700" cy="454700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6261497" y="6270903"/>
            <a:ext cx="319088" cy="39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00"/>
              <a:buFont typeface="Dela Gothic One"/>
              <a:buNone/>
            </a:pPr>
            <a:r>
              <a:rPr b="0" i="0" lang="en-US" sz="25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6850499" y="6243042"/>
            <a:ext cx="4049792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50"/>
              <a:buFont typeface="Dela Gothic One"/>
              <a:buNone/>
            </a:pPr>
            <a:r>
              <a:rPr b="0" i="0" lang="en-US" sz="20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Estrategias de Mitigación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6850499" y="6696670"/>
            <a:ext cx="7072551" cy="970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0"/>
              <a:buFont typeface="DM Sans"/>
              <a:buNone/>
            </a:pPr>
            <a:r>
              <a:rPr b="0" i="0" lang="en-US" sz="15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Proponer estrategias de mitigación y concienciación basadas en los hallazgos del estudio, enfocadas en reducir el abandono de perros y gatos en Manizales y fomentar una tenencia responsable.</a:t>
            </a:r>
            <a:endParaRPr b="0" i="0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/>
          <p:nvPr/>
        </p:nvSpPr>
        <p:spPr>
          <a:xfrm>
            <a:off x="704017" y="553403"/>
            <a:ext cx="7735967" cy="1984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150"/>
              <a:buFont typeface="Dela Gothic One"/>
              <a:buNone/>
            </a:pPr>
            <a:r>
              <a:rPr b="0" i="0" lang="en-US" sz="41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Justificación: Impacto en Bienestar Animal y Salud Pública</a:t>
            </a:r>
            <a:endParaRPr b="0" i="0" sz="4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704017" y="2839998"/>
            <a:ext cx="3767495" cy="2800469"/>
          </a:xfrm>
          <a:prstGeom prst="roundRect">
            <a:avLst>
              <a:gd fmla="val 301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912733" y="3048714"/>
            <a:ext cx="2711291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50"/>
              <a:buFont typeface="Dela Gothic One"/>
              <a:buNone/>
            </a:pPr>
            <a:r>
              <a:rPr b="0" i="0" lang="en-US" sz="20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Bienestar Animal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912733" y="3500080"/>
            <a:ext cx="3350062" cy="1931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0"/>
              <a:buFont typeface="DM Sans"/>
              <a:buNone/>
            </a:pPr>
            <a:r>
              <a:rPr b="0" i="0" lang="en-US" sz="15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El estudio busca aportar soluciones innovadoras mediante el uso de modelos de aprendizaje automático no supervisados, permitiendo identificar patrones en el abandono de perros y gatos.</a:t>
            </a:r>
            <a:endParaRPr b="0" i="0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4672608" y="2839998"/>
            <a:ext cx="3767495" cy="2800469"/>
          </a:xfrm>
          <a:prstGeom prst="roundRect">
            <a:avLst>
              <a:gd fmla="val 301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4881324" y="3048714"/>
            <a:ext cx="2646878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50"/>
              <a:buFont typeface="Dela Gothic One"/>
              <a:buNone/>
            </a:pPr>
            <a:r>
              <a:rPr b="0" i="0" lang="en-US" sz="20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Salud Pública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4881324" y="3500080"/>
            <a:ext cx="3350062" cy="1287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0"/>
              <a:buFont typeface="DM Sans"/>
              <a:buNone/>
            </a:pPr>
            <a:r>
              <a:rPr b="0" i="0" lang="en-US" sz="15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Reducir el número de perros y gatos en situación de calle disminuye riesgos asociados como accidentes y transmisión de enfermedades.</a:t>
            </a:r>
            <a:endParaRPr b="0" i="0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704017" y="5841563"/>
            <a:ext cx="7735967" cy="1834634"/>
          </a:xfrm>
          <a:prstGeom prst="roundRect">
            <a:avLst>
              <a:gd fmla="val 4605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912733" y="6050280"/>
            <a:ext cx="3124438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50"/>
              <a:buFont typeface="Dela Gothic One"/>
              <a:buNone/>
            </a:pPr>
            <a:r>
              <a:rPr b="0" i="0" lang="en-US" sz="20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Equilibrio Ecológico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912733" y="6501646"/>
            <a:ext cx="7318534" cy="965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0"/>
              <a:buFont typeface="DM Sans"/>
              <a:buNone/>
            </a:pPr>
            <a:r>
              <a:rPr b="0" i="0" lang="en-US" sz="15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La falta de información sistematizada sobre las razas más vulnerables al abandono dificulta la implementación de estrategias efectivas para su prevención.</a:t>
            </a:r>
            <a:endParaRPr b="0" i="0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6244709" y="943927"/>
            <a:ext cx="7627382" cy="213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en-US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Alcance: Identificación de Razas y Tendencias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4709" y="3406973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/>
          <p:nvPr/>
        </p:nvSpPr>
        <p:spPr>
          <a:xfrm>
            <a:off x="6244709" y="4165163"/>
            <a:ext cx="2325767" cy="27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Identificar las razas de perros y gatos con mayor riesgo de abandono en Manizales, Caldas, utilizando modelos de aprendizaje automático no supervisados.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4" name="Google Shape;11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5398" y="3406973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8895398" y="4165163"/>
            <a:ext cx="2325886" cy="312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Recopilar y analizar datos de refugios, fundaciones y organismos de protección animal, con el fin de establecer patrones y tendencias en el abandono de mascotas.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6" name="Google Shape;11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6205" y="3406973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11546205" y="4165163"/>
            <a:ext cx="2325767" cy="2426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Servir como base para la formulación de estrategias de prevención y concienciación sobre el abandono animal en Manizales.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/>
          <p:nvPr/>
        </p:nvSpPr>
        <p:spPr>
          <a:xfrm>
            <a:off x="6156484" y="706041"/>
            <a:ext cx="7803833" cy="1259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3950"/>
              <a:buFont typeface="Dela Gothic One"/>
              <a:buNone/>
            </a:pPr>
            <a:r>
              <a:rPr b="0" i="0" lang="en-US" sz="39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Metodología: Recolección y Análisis de Datos</a:t>
            </a:r>
            <a:endParaRPr b="0" i="0" sz="3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6371868" y="2252901"/>
            <a:ext cx="22860" cy="5270540"/>
          </a:xfrm>
          <a:prstGeom prst="roundRect">
            <a:avLst>
              <a:gd fmla="val 351808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6564392" y="2672239"/>
            <a:ext cx="574358" cy="22860"/>
          </a:xfrm>
          <a:prstGeom prst="roundRect">
            <a:avLst>
              <a:gd fmla="val 351808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>
            <a:off x="6156484" y="2468285"/>
            <a:ext cx="430768" cy="430768"/>
          </a:xfrm>
          <a:prstGeom prst="roundRect">
            <a:avLst>
              <a:gd fmla="val 18670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6220718" y="2494717"/>
            <a:ext cx="302300" cy="37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350"/>
              <a:buFont typeface="Dela Gothic One"/>
              <a:buNone/>
            </a:pPr>
            <a:r>
              <a:rPr b="0" i="0" lang="en-US" sz="23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7329249" y="2444353"/>
            <a:ext cx="3194566" cy="31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50"/>
              <a:buFont typeface="Dela Gothic One"/>
              <a:buNone/>
            </a:pPr>
            <a:r>
              <a:rPr b="0" i="0" lang="en-US" sz="19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Recolección de Datos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7329249" y="2874050"/>
            <a:ext cx="6631067" cy="612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b="0" i="0" lang="en-US" sz="15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Se recopiló información sobre diferentes razas de perros y gatos a partir de bases de datos de refugios, estudios previos y fuentes secundarias.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6564392" y="4288750"/>
            <a:ext cx="574358" cy="22860"/>
          </a:xfrm>
          <a:prstGeom prst="roundRect">
            <a:avLst>
              <a:gd fmla="val 351808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6156484" y="4084796"/>
            <a:ext cx="430768" cy="430768"/>
          </a:xfrm>
          <a:prstGeom prst="roundRect">
            <a:avLst>
              <a:gd fmla="val 18670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6220718" y="4111228"/>
            <a:ext cx="302300" cy="37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350"/>
              <a:buFont typeface="Dela Gothic One"/>
              <a:buNone/>
            </a:pPr>
            <a:r>
              <a:rPr b="0" i="0" lang="en-US" sz="23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7329249" y="4060865"/>
            <a:ext cx="4186833" cy="31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50"/>
              <a:buFont typeface="Dela Gothic One"/>
              <a:buNone/>
            </a:pPr>
            <a:r>
              <a:rPr b="0" i="0" lang="en-US" sz="19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Preprocesamiento de Datos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7329249" y="4490561"/>
            <a:ext cx="6631067" cy="918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b="0" i="0" lang="en-US" sz="15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Antes de aplicar los modelos, se realizó un proceso de limpieza y estructuración de los datos, que incluyó eliminación de valores nulos e inconsistentes.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6564392" y="6211491"/>
            <a:ext cx="574358" cy="22860"/>
          </a:xfrm>
          <a:prstGeom prst="roundRect">
            <a:avLst>
              <a:gd fmla="val 351808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6156484" y="6007537"/>
            <a:ext cx="430768" cy="430768"/>
          </a:xfrm>
          <a:prstGeom prst="roundRect">
            <a:avLst>
              <a:gd fmla="val 18670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6220718" y="6033968"/>
            <a:ext cx="302300" cy="37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350"/>
              <a:buFont typeface="Dela Gothic One"/>
              <a:buNone/>
            </a:pPr>
            <a:r>
              <a:rPr b="0" i="0" lang="en-US" sz="23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7329249" y="5983605"/>
            <a:ext cx="3319820" cy="31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50"/>
              <a:buFont typeface="Dela Gothic One"/>
              <a:buNone/>
            </a:pPr>
            <a:r>
              <a:rPr b="0" i="0" lang="en-US" sz="19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Aplicación de Modelos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7329249" y="6413302"/>
            <a:ext cx="6631067" cy="918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b="0" i="0" lang="en-US" sz="15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Se utilizaron modelos de aprendizaje no supervisado, específicamente algoritmos de clustering, para agrupar razas con características similares en cuanto a riesgo de abandono.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/>
          <p:nvPr/>
        </p:nvSpPr>
        <p:spPr>
          <a:xfrm>
            <a:off x="736402" y="747355"/>
            <a:ext cx="7671197" cy="1384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50"/>
              <a:buFont typeface="Dela Gothic One"/>
              <a:buNone/>
            </a:pPr>
            <a:r>
              <a:rPr b="0" i="0" lang="en-US" sz="43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Análisis de Datos y Resultados Clave</a:t>
            </a:r>
            <a:endParaRPr b="0" i="0" sz="4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402" y="2447211"/>
            <a:ext cx="1052036" cy="156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2104073" y="2657594"/>
            <a:ext cx="3570208" cy="345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50"/>
              <a:buFont typeface="Dela Gothic One"/>
              <a:buNone/>
            </a:pPr>
            <a:r>
              <a:rPr b="0" i="0" lang="en-US" sz="21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Distribución de Razas</a:t>
            </a:r>
            <a:endParaRPr b="0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2104073" y="3129796"/>
            <a:ext cx="6303526" cy="67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Las razas medianas y pequeñas son las más comunes, mientras que las razas grandes suelen requerir más espacio y recursos.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1" name="Google Shape;15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402" y="4013359"/>
            <a:ext cx="1052036" cy="156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2104073" y="4223742"/>
            <a:ext cx="2768679" cy="345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50"/>
              <a:buFont typeface="Dela Gothic One"/>
              <a:buNone/>
            </a:pPr>
            <a:r>
              <a:rPr b="0" i="0" lang="en-US" sz="21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Nivel de Energía</a:t>
            </a:r>
            <a:endParaRPr b="0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2104073" y="4695944"/>
            <a:ext cx="6303526" cy="67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La mayoría de las razas estudiadas tienen un nivel de energía medio o alto, lo que indica que requieren actividad constante.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4" name="Google Shape;15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402" y="5579507"/>
            <a:ext cx="1052036" cy="1902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2104073" y="5789890"/>
            <a:ext cx="4632603" cy="345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50"/>
              <a:buFont typeface="Dela Gothic One"/>
              <a:buNone/>
            </a:pPr>
            <a:r>
              <a:rPr b="0" i="0" lang="en-US" sz="21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Propensión a Enfermedades</a:t>
            </a:r>
            <a:endParaRPr b="0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2104073" y="6262092"/>
            <a:ext cx="6303526" cy="1009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 número significativo de razas tiene una susceptibilidad media o alta a enfermedades comunes, impactando la decisión de abandono.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/>
          <p:nvPr/>
        </p:nvSpPr>
        <p:spPr>
          <a:xfrm>
            <a:off x="758309" y="778312"/>
            <a:ext cx="12576929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en-US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Factores que Influyen en el Abandono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1565077" y="2723317"/>
            <a:ext cx="313027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Tamaño de la Raza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4" name="Google Shape;1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0270" y="1924288"/>
            <a:ext cx="4589740" cy="458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6229290" y="2702183"/>
            <a:ext cx="324088" cy="405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0"/>
              <a:buFont typeface="Dela Gothic One"/>
              <a:buNone/>
            </a:pPr>
            <a:r>
              <a:rPr b="0" i="0" lang="en-US" sz="25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9934932" y="272331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Nivel de Energía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7" name="Google Shape;16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0270" y="1924288"/>
            <a:ext cx="4589740" cy="458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8467308" y="3092827"/>
            <a:ext cx="324088" cy="405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0"/>
              <a:buFont typeface="Dela Gothic One"/>
              <a:buNone/>
            </a:pPr>
            <a:r>
              <a:rPr b="0" i="0" lang="en-US" sz="25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9934932" y="5002530"/>
            <a:ext cx="3937159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Necesidades de Espacio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0" name="Google Shape;17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0270" y="1924288"/>
            <a:ext cx="4589740" cy="458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>
            <a:off x="8076664" y="5330845"/>
            <a:ext cx="324088" cy="405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0"/>
              <a:buFont typeface="Dela Gothic One"/>
              <a:buNone/>
            </a:pPr>
            <a:r>
              <a:rPr b="0" i="0" lang="en-US" sz="25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758309" y="5002530"/>
            <a:ext cx="3937040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Costos de Mantenimiento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3" name="Google Shape;17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0270" y="1924288"/>
            <a:ext cx="4589740" cy="458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/>
          <p:nvPr/>
        </p:nvSpPr>
        <p:spPr>
          <a:xfrm>
            <a:off x="5838646" y="4940201"/>
            <a:ext cx="324088" cy="405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0"/>
              <a:buFont typeface="Dela Gothic One"/>
              <a:buNone/>
            </a:pPr>
            <a:r>
              <a:rPr b="0" i="0" lang="en-US" sz="25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4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58309" y="6757749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Los resultados reflejan que factores como el tamaño de la raza, nivel de energía, necesidades de espacio, predisposición a enfermedades y costos de mantenimiento pueden influir en la probabilidad de abandono en Manizales.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/>
          <p:nvPr/>
        </p:nvSpPr>
        <p:spPr>
          <a:xfrm>
            <a:off x="758309" y="1424583"/>
            <a:ext cx="131137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en-US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Conclusiones y Recomendaciones para Mitigar el Abandono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758309" y="3283268"/>
            <a:ext cx="2185511" cy="789384"/>
          </a:xfrm>
          <a:prstGeom prst="roundRect">
            <a:avLst>
              <a:gd fmla="val 11528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698665" y="3487579"/>
            <a:ext cx="304681" cy="380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350"/>
              <a:buFont typeface="Dela Gothic One"/>
              <a:buNone/>
            </a:pPr>
            <a:r>
              <a:rPr b="0" i="0" lang="en-US" sz="23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3160400" y="3499852"/>
            <a:ext cx="51162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Evaluación Pevia a la Adopción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2943823" y="4119150"/>
            <a:ext cx="10711800" cy="15300"/>
          </a:xfrm>
          <a:prstGeom prst="roundRect">
            <a:avLst>
              <a:gd fmla="val 597101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758309" y="4180880"/>
            <a:ext cx="4371142" cy="789384"/>
          </a:xfrm>
          <a:prstGeom prst="roundRect">
            <a:avLst>
              <a:gd fmla="val 11528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>
            <a:off x="2791539" y="4385191"/>
            <a:ext cx="304681" cy="380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350"/>
              <a:buFont typeface="Dela Gothic One"/>
              <a:buNone/>
            </a:pPr>
            <a:r>
              <a:rPr b="0" i="0" lang="en-US" sz="23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5627724" y="4387817"/>
            <a:ext cx="6783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Uso de Análisis de Datos para  Prevencion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5237858" y="4966930"/>
            <a:ext cx="8526185" cy="15240"/>
          </a:xfrm>
          <a:prstGeom prst="roundRect">
            <a:avLst>
              <a:gd fmla="val 597101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758309" y="5078492"/>
            <a:ext cx="6556891" cy="789384"/>
          </a:xfrm>
          <a:prstGeom prst="roundRect">
            <a:avLst>
              <a:gd fmla="val 11528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3884414" y="5282803"/>
            <a:ext cx="304681" cy="380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350"/>
              <a:buFont typeface="Dela Gothic One"/>
              <a:buNone/>
            </a:pPr>
            <a:r>
              <a:rPr b="0" i="0" lang="en-US" sz="23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7531774" y="5183624"/>
            <a:ext cx="6232089" cy="789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Creación de Redes de Apoyo </a:t>
            </a:r>
            <a:endParaRPr/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Comunitarias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758309" y="6111597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La combinación de educación, políticas públicas y herramientas tecnológicas permitirá reducir el abandono animal en Manizales y fomentar una cultura de tenencia responsable.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2025-03-14T21:46:59Z</dcterms:created>
  <dc:creator>PptxGenJS</dc:creator>
</cp:coreProperties>
</file>